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326" r:id="rId2"/>
    <p:sldId id="332" r:id="rId3"/>
    <p:sldId id="334" r:id="rId4"/>
    <p:sldId id="335" r:id="rId5"/>
    <p:sldId id="336" r:id="rId6"/>
    <p:sldId id="337" r:id="rId7"/>
    <p:sldId id="338" r:id="rId8"/>
    <p:sldId id="339" r:id="rId9"/>
    <p:sldId id="340" r:id="rId10"/>
    <p:sldId id="341" r:id="rId11"/>
    <p:sldId id="342" r:id="rId12"/>
    <p:sldId id="343" r:id="rId13"/>
    <p:sldId id="344" r:id="rId14"/>
    <p:sldId id="345" r:id="rId15"/>
  </p:sldIdLst>
  <p:sldSz cx="9144000" cy="6858000" type="screen4x3"/>
  <p:notesSz cx="6797675" cy="9926638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AC97F0-C333-415F-9837-3D0B9D72090E}" type="datetimeFigureOut">
              <a:rPr lang="cs-CZ" smtClean="0"/>
              <a:t>20.07.2022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6A6971-52D4-4F99-B512-BBD3348A383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602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Nadpis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22" name="Podnadpis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sk-SK"/>
              <a:t>Upravte štýl predlohy podnadpisov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20" name="Zástupný symbol päty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10" name="Zástupný symbol čísla snímky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vá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ĺžnik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0" name="Obdĺžnik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á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ĺžnik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6" name="Obdĺžnik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sk-SK"/>
              <a:t>Upravte štýl predlohy textu.</a:t>
            </a:r>
          </a:p>
          <a:p>
            <a:pPr lvl="1" eaLnBrk="1" latinLnBrk="0" hangingPunct="1"/>
            <a:r>
              <a:rPr lang="sk-SK"/>
              <a:t>Druhá úroveň</a:t>
            </a:r>
          </a:p>
          <a:p>
            <a:pPr lvl="2" eaLnBrk="1" latinLnBrk="0" hangingPunct="1"/>
            <a:r>
              <a:rPr lang="sk-SK"/>
              <a:t>Tretia úroveň</a:t>
            </a:r>
          </a:p>
          <a:p>
            <a:pPr lvl="3" eaLnBrk="1" latinLnBrk="0" hangingPunct="1"/>
            <a:r>
              <a:rPr lang="sk-SK"/>
              <a:t>Štvrtá úroveň</a:t>
            </a:r>
          </a:p>
          <a:p>
            <a:pPr lvl="4" eaLnBrk="1" latinLnBrk="0" hangingPunct="1"/>
            <a:r>
              <a:rPr lang="sk-SK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8" name="Obdĺžnik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sk-SK"/>
              <a:t>Ak chcete pridať obrázok, kliknite na ikonu</a:t>
            </a:r>
            <a:endParaRPr kumimoji="0" lang="en-US" dirty="0"/>
          </a:p>
        </p:txBody>
      </p:sp>
      <p:sp>
        <p:nvSpPr>
          <p:cNvPr id="9" name="Vývojový diagram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Vývojový diagram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sk-SK"/>
              <a:t>Upravte štýl predlohy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oláč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á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Prstenec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ĺžnik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Zástupný symbol nadpis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sk-SK"/>
              <a:t>Upravte štýly predlohy textu</a:t>
            </a:r>
            <a:endParaRPr kumimoji="0" lang="en-US"/>
          </a:p>
        </p:txBody>
      </p:sp>
      <p:sp>
        <p:nvSpPr>
          <p:cNvPr id="9" name="Zástupný symbol tex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k-SK"/>
              <a:t>Upravte štýl predlohy textu.</a:t>
            </a:r>
          </a:p>
          <a:p>
            <a:pPr lvl="1" eaLnBrk="1" latinLnBrk="0" hangingPunct="1"/>
            <a:r>
              <a:rPr kumimoji="0" lang="sk-SK"/>
              <a:t>Druhá úroveň</a:t>
            </a:r>
          </a:p>
          <a:p>
            <a:pPr lvl="2" eaLnBrk="1" latinLnBrk="0" hangingPunct="1"/>
            <a:r>
              <a:rPr kumimoji="0" lang="sk-SK"/>
              <a:t>Tretia úroveň</a:t>
            </a:r>
          </a:p>
          <a:p>
            <a:pPr lvl="3" eaLnBrk="1" latinLnBrk="0" hangingPunct="1"/>
            <a:r>
              <a:rPr kumimoji="0" lang="sk-SK"/>
              <a:t>Štvrtá úroveň</a:t>
            </a:r>
          </a:p>
          <a:p>
            <a:pPr lvl="4" eaLnBrk="1" latinLnBrk="0" hangingPunct="1"/>
            <a:r>
              <a:rPr kumimoji="0" lang="sk-SK"/>
              <a:t>Piata úroveň</a:t>
            </a:r>
            <a:endParaRPr kumimoji="0" lang="en-US"/>
          </a:p>
        </p:txBody>
      </p:sp>
      <p:sp>
        <p:nvSpPr>
          <p:cNvPr id="24" name="Zástupný symbol dátumu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F92E2F3-A957-4897-AE39-228CC061DCDB}" type="datetimeFigureOut">
              <a:rPr lang="sk-SK" smtClean="0"/>
              <a:t>20. 7. 2022</a:t>
            </a:fld>
            <a:endParaRPr lang="sk-SK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sk-SK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EC84D80-3779-453A-ADA2-5F0F5F321983}" type="slidenum">
              <a:rPr lang="sk-SK" smtClean="0"/>
              <a:t>‹#›</a:t>
            </a:fld>
            <a:endParaRPr lang="sk-SK"/>
          </a:p>
        </p:txBody>
      </p:sp>
      <p:sp>
        <p:nvSpPr>
          <p:cNvPr id="15" name="Obdĺžnik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www.solidcam.com/cs/videa/videa-obrabeni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49040" cy="4896544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SOLIDCAM je plně integrovaná aplikace do </a:t>
            </a:r>
            <a:r>
              <a:rPr lang="cs-CZ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SOLIDWORKSu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pro programování CNC strojů. </a:t>
            </a:r>
          </a:p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Nabízí kompletní sortiment frézovacích funkcí, 2osé, 3osé, 4osé a 5osé indexované i souvisle řízené frézování.</a:t>
            </a:r>
          </a:p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 kombinaci s pokročilými soustružnickými funkcemi zvládá i složité multifunkční stroje s více vřeteny a přídavnými zařízeními.</a:t>
            </a:r>
          </a:p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Speciální produktivní technologie </a:t>
            </a:r>
            <a:r>
              <a:rPr lang="cs-CZ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iMachining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jedinečným modulem pro vysokou produktivitu a snížení nákladů na obrábění. </a:t>
            </a:r>
          </a:p>
          <a:p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Rozsah funkcí, přehledné prostředí a inteligentní šablony </a:t>
            </a:r>
            <a:r>
              <a:rPr lang="cs-CZ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Drag&amp;Drop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dělají ze </a:t>
            </a:r>
            <a:r>
              <a:rPr lang="cs-CZ" sz="1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snadno ovladatelný a velice výkonný programovací CAM systém.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F26E5685-A373-4DDC-9CA1-755D9A3DA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875" y="2780928"/>
            <a:ext cx="3326005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4745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7096832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Soustružení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základní modul soustružení vychází z automatické definice polotovaru řezem či obálkovou metodou, z určení upnutí a nulových bodů,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poté je možno hrubovat, soustružit kontury, upichovat, zapichovat či pracovat ve více osách souvisle nebo s více nástroji najednou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dráha nástrojů je verifikována v několika typech simulačních režimů včetně možnosti simulace celého komplexního stroje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výpočet dráhy nástroje bere ohled na celý nástroj, a to destičku i držák včetně dříve obrobeného materiálu a zabraňuje tak kolizím a eliminuje obrábění naprázdno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 dispozici jsou knihovny standardních upínačů a lze přidat speciální upínače</a:t>
            </a: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uchovává ve stromě operací aktualizovaný polotovar. Jestliže je na soustružnickém centru s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protivřetenem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přemístěna součást z hlavního vřetene do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protivřetene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tak se s ní také přesouvá aktualizovaný polotovar. Každá další operace 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protivřeteni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detekuje polotovar v té fázi, jako byl v hlavním vřeteni, a tak poskytuje nejefektivnější možné obrábění</a:t>
            </a:r>
          </a:p>
        </p:txBody>
      </p:sp>
    </p:spTree>
    <p:extLst>
      <p:ext uri="{BB962C8B-B14F-4D97-AF65-F5344CB8AC3E}">
        <p14:creationId xmlns:p14="http://schemas.microsoft.com/office/powerpoint/2010/main" val="1463993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1245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Mill-Turn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– soustružení s frézováním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pokud stroj podporuje frézovací operace, je možné je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programovat libovolnou kombinací soustružnických a frézovacích funkcí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soustružení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podporuje funkce širokého rozsahu strojů včetně konfigurací s více vřeteny či nástrojovými hlavami, soustružnická centra s osou B nebo frézařsko-soustružnické stroje (frézovací centra s možností soustružení)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frézařskosoustružnických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strojích se provádí programování a vrtání v ose B, C a Y stejně jako při programování soustružení</a:t>
            </a:r>
          </a:p>
        </p:txBody>
      </p:sp>
      <p:pic>
        <p:nvPicPr>
          <p:cNvPr id="9220" name="Picture 4">
            <a:extLst>
              <a:ext uri="{FF2B5EF4-FFF2-40B4-BE49-F238E27FC236}">
                <a16:creationId xmlns:a16="http://schemas.microsoft.com/office/drawing/2014/main" id="{D28516AF-34BD-452E-9634-69D0E1687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492896"/>
            <a:ext cx="3461683" cy="194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08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1245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Synchronizace více řídicích kanálů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synchronizace více hlav/vřeten – výkonná funkce pro synchronizaci operací více hlavami/vřeteny v časové ose obrábění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snadno lze programovat víceúčelové stroje s plnou synchronizací hlav, které kombinují na jednom stroji několik funkcí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více vřeten, více hlav, materiál, který je obráběn v několika fázích, předávání obrobku z vřetene do vřetene bez obsluhy, polotovar vkládaný na jednom konci stroje a na druhém konci stroje vycházejí hotové obrobky</a:t>
            </a:r>
          </a:p>
        </p:txBody>
      </p:sp>
      <p:pic>
        <p:nvPicPr>
          <p:cNvPr id="12290" name="Picture 2">
            <a:extLst>
              <a:ext uri="{FF2B5EF4-FFF2-40B4-BE49-F238E27FC236}">
                <a16:creationId xmlns:a16="http://schemas.microsoft.com/office/drawing/2014/main" id="{78ED63F5-7723-4C5D-A745-C95E1AC59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3086835" cy="164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2040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424424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SWISS type CNC stroje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plně podporuje frézařsko-soustružnické stroje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Swiss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-type včetně synchronizace více kanálů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používání koníků, lunety,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protivřeten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, rotačních a lineárních hlav spolu s C osou, CY osou a B osou jsou běžnými prvky na dnešních frézařsko-soustružnických strojích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 kolize bohatém prostředí je programování těchto strojů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jednoduché a bezpečné</a:t>
            </a:r>
          </a:p>
        </p:txBody>
      </p:sp>
      <p:pic>
        <p:nvPicPr>
          <p:cNvPr id="11266" name="Picture 2">
            <a:extLst>
              <a:ext uri="{FF2B5EF4-FFF2-40B4-BE49-F238E27FC236}">
                <a16:creationId xmlns:a16="http://schemas.microsoft.com/office/drawing/2014/main" id="{85EBAE7B-4C58-4539-B77E-9DF8A90F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683" y="2350293"/>
            <a:ext cx="3333751" cy="215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898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63644" y="1430708"/>
            <a:ext cx="6392732" cy="4518572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Užitečné odkazy:</a:t>
            </a:r>
          </a:p>
          <a:p>
            <a:r>
              <a:rPr lang="cs-CZ" sz="1400" dirty="0">
                <a:hlinkClick r:id="rId2"/>
              </a:rPr>
              <a:t>https://www.solidcam.com/cs/videa/videa-obrabeni/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Gill Sans MT"/>
                <a:hlinkClick r:id="rId2"/>
              </a:rPr>
              <a:t>https://www.solidcam.com/cs/videa/swiss-type-advanced-millturn-videos/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Gill Sans MT"/>
                <a:hlinkClick r:id="rId2"/>
              </a:rPr>
              <a:t>https://www.solidcam.com/cs/videa/ohlasy-zakazniku/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Gill Sans MT"/>
                <a:hlinkClick r:id="rId2"/>
              </a:rPr>
              <a:t>https://www.solidcam.com/cs/videa/profesor/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lang="cs-CZ" sz="1400" dirty="0">
                <a:solidFill>
                  <a:prstClr val="black"/>
                </a:solidFill>
                <a:latin typeface="Gill Sans MT"/>
                <a:hlinkClick r:id="rId2"/>
              </a:rPr>
              <a:t>https://www.solidcam.com/cs/videa/nahravky-webinaru/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2"/>
              </a:rPr>
              <a:t>https://www.solidcam.com/cs/novinky-v-solidcamu-2021/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2"/>
              </a:rPr>
              <a:t>https://www.solidcam.com/cs/produkty/0/vysokorychlostni-frezovani-ploch-hss/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2"/>
              </a:rPr>
              <a:t>https://www.solidcam.com/cs/novinky-v-solidcamu-2021/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2"/>
              </a:rPr>
              <a:t>https://www.solidcam.com/cs/novinky-v-solidcamu-2021/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r>
              <a:rPr kumimoji="0" lang="cs-CZ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  <a:hlinkClick r:id="rId2"/>
              </a:rPr>
              <a:t>https://www.solidcam.com/cs/novinky-v-solidcamu-2021/</a:t>
            </a: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hlinkClick r:id="rId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kumimoji="0" lang="cs-CZ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ill Sans MT"/>
              <a:ea typeface="+mn-ea"/>
              <a:cs typeface="+mn-cs"/>
              <a:hlinkClick r:id="rId2"/>
            </a:endParaRPr>
          </a:p>
          <a:p>
            <a:pPr marL="365760" marR="0" lvl="0" indent="-283464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3891A7"/>
              </a:buClr>
              <a:buSzPct val="80000"/>
              <a:buFont typeface="Wingdings 2"/>
              <a:buChar char=""/>
              <a:tabLst/>
              <a:defRPr/>
            </a:pPr>
            <a:endParaRPr lang="cs-CZ" sz="1400" dirty="0">
              <a:solidFill>
                <a:prstClr val="black"/>
              </a:solidFill>
              <a:latin typeface="Gill Sans MT"/>
              <a:hlinkClick r:id="rId2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4C9C9388-70EA-4A0D-B35F-FCD9E27DEABE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4866" y="5308300"/>
            <a:ext cx="5731510" cy="6540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5250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928480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2D frézování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obrábění typických strojních dílců prizmatického charakteru, opracování odlitků či výkovků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nejčastěji používané funkce jsou konturování, kapsování, drážkování a vrtací a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závitovací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operace, dále jsou to funkce pro frézování závitů, hluboké vrtání a 3D kontura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operace je možno transformovat rotací, posuvem, polem, zrcadlením a nabalením na válec v různých módech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2D operace pracují v ručním i automatickém módu s rozpoznáním kontur i děr na objemové geometrii, případně s filtry pro 2D geometrii.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součástí každé konfigurace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jsou simulace drah nástroje a inteligentní šablony operací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A13970B2-7D7D-436E-B9D0-954D625DF3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852936"/>
            <a:ext cx="3011760" cy="1630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0964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4288520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2D </a:t>
            </a:r>
            <a:r>
              <a:rPr lang="cs-CZ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iMachining</a:t>
            </a: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 – standardní součást základního 2osého modulu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výrazně snižuje řezné časy a dramaticky zvyšuje životnost nástrojů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navrhuje dráhu nástroje tak, aby řezný odpor kolísal co nejméně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odstranění špiček řezného odporu, rázů a vibrací umožňuje obrábět mnohem vyšší rychlostí, do velkých hloubek, a to vše při menším opotřebení nástroje i stroje samotného. 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obrábí běžně až desetkrát rychleji a do hloubek více než dvojnásobek průměru nástroje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automaticky stanovuje kompletní řezné podmínky na základě charakteristik stroje, materiálu a nástroje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doménou tohoto typu obrábění jsou monolitické karbidové nástroje, efekt se projeví více u hlubších řezů a těžko obrobitelných materiálů. 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368678-CC36-4472-A4BA-39FCFEDC54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5954" y="2060849"/>
            <a:ext cx="3344018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1506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280408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AFRM -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standardní součást základního 2osého modulu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Jedná se o funkci Automatického rozpoznávání prvků a jejich obrábění doplňují funkce 2D frézování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endParaRPr lang="cs-CZ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lze využívat plně automatický nebo interaktivní mód práce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AFRM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rozpoznává a obrábí 3 typy prvků: kapsy, sražení a díry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nejvýhodnější je při použití na složitě vrtaných dílech, kde je správný výběr nástrojů náročný a zdlouhavý a kde je obtížné určení optimální technologie</a:t>
            </a:r>
            <a:endParaRPr lang="cs-CZ" sz="1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00" name="Picture 4">
            <a:extLst>
              <a:ext uri="{FF2B5EF4-FFF2-40B4-BE49-F238E27FC236}">
                <a16:creationId xmlns:a16="http://schemas.microsoft.com/office/drawing/2014/main" id="{CDDE8B47-2037-4F51-A39F-DD4488626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590" y="2699568"/>
            <a:ext cx="3441422" cy="2169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3421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84464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4/5osé polohování -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standardní součást základního 2osého modulu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každou z operací 2osého a 3osého obrábění lze aplikovat na víceosých strojích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operace je možné polohovat (indexovat) dle možností kinematické varianty víceosého stroje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do obrábění lze zapojit čtvrtou osu – otočný stůl na horizontálním stroji nebo přídavné zařízení, například děličku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použít je možné prakticky libovolnou kinematickou variantu strojů se čtvrtou i pátou osou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indexování lze nejsnadněji realizovat pomocí inteligentních šablon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0CD0E36E-D61D-4540-B288-182A171941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9536" y="2780928"/>
            <a:ext cx="3374024" cy="1825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051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407249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Sonda - 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standardní součást základního 2osého modulu</a:t>
            </a: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modul Sonda je ideální k automatizaci opakovaného zaměření obrobků a k mezioperačním kontrolám obrobených rozměrů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k interakci se strojem se používají cykly pro sondu z řídicího systému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operace se sondou se v </a:t>
            </a:r>
            <a:r>
              <a:rPr lang="cs-CZ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SolidCAMu</a:t>
            </a:r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 programují podobně jako obráběcí operace a každá se objeví ve stromu operací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pohyb sondy je vizualizován v simulaci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podmínkou použití modulu je postprocesor přizpůsobený danému stroji a dostupným funkcím pro sondu v řídicím systému</a:t>
            </a:r>
          </a:p>
        </p:txBody>
      </p:sp>
      <p:pic>
        <p:nvPicPr>
          <p:cNvPr id="10242" name="Picture 2">
            <a:extLst>
              <a:ext uri="{FF2B5EF4-FFF2-40B4-BE49-F238E27FC236}">
                <a16:creationId xmlns:a16="http://schemas.microsoft.com/office/drawing/2014/main" id="{5E2745E7-0E56-4B49-B346-440ADC51D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988840"/>
            <a:ext cx="3433561" cy="228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04649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1245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HSR hrubování – standardní součást 3osého frézování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HSR modul obsahuje veškeré 3D hrubovací strategie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vyhledávání oblastí se zbývajícím materiálem k obrobení a výpočet optimální dráhy pro další odebrání materiálu se děje automaticky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model umožňuje automaticky generované zaoblení koutů a automatické zvětšení („nafouknutí“) polotovaru o danou hodnotu – výhodné u obrábění odlitků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jako doplněk k 2osému frézování, kde se s výhodou využijí hrubovací funkce určené pro prizmatické díly</a:t>
            </a:r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DD1B0C3E-E7A8-4736-BE2F-3D81ED5BC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5912" y="2420888"/>
            <a:ext cx="3732740" cy="2021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06305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1245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HSM dokončování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HSM obsahuje výkonné 3D dokončovací frézování na objemech      i plochách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navazuje na hrubovací operace, nabízí rozsáhlý soubor dokončovacích strategií vhodných pro všechny tvary a podmínky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výsledné dráhy nástroje zajišťují minimální obráběcí časy a kvalitu obráběných ploch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7F6975A-0529-4590-AEDB-F5F61CF3A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1961" y="4118212"/>
            <a:ext cx="4155675" cy="2191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15140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CNC 3-osé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obrábění</a:t>
            </a:r>
            <a:r>
              <a:rPr kumimoji="0" lang="sk-SK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– </a:t>
            </a:r>
            <a:r>
              <a:rPr kumimoji="0" lang="sk-SK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SolidCAM</a:t>
            </a:r>
            <a:endParaRPr lang="sk-SK" sz="3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435608" y="1484784"/>
            <a:ext cx="3712456" cy="4896544"/>
          </a:xfrm>
        </p:spPr>
        <p:txBody>
          <a:bodyPr>
            <a:noAutofit/>
          </a:bodyPr>
          <a:lstStyle/>
          <a:p>
            <a:pPr marL="82296" indent="0">
              <a:buNone/>
            </a:pPr>
            <a:r>
              <a:rPr lang="cs-CZ" sz="1800" b="1" dirty="0">
                <a:latin typeface="Arial" panose="020B0604020202020204" pitchFamily="34" charset="0"/>
                <a:cs typeface="Arial" panose="020B0604020202020204" pitchFamily="34" charset="0"/>
              </a:rPr>
              <a:t>HSS dokončování</a:t>
            </a:r>
            <a:endParaRPr kumimoji="0" lang="cs-CZ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82296" indent="0">
              <a:buNone/>
            </a:pPr>
            <a:endParaRPr lang="cs-CZ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3D dokončovací modul pracující na plochách i plochách objemových dílů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poskytuje velice snadno použitelné možnosti dokončování špatně přístupných ploch, tvarově složitých dílců nebo detailů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 možné využít schopnosti „podříznutí“ a na tříosém stroji tak obrobit i jinak nepřístupné plochy</a:t>
            </a:r>
          </a:p>
          <a:p>
            <a:r>
              <a:rPr lang="cs-CZ" sz="1400" dirty="0">
                <a:latin typeface="Arial" panose="020B0604020202020204" pitchFamily="34" charset="0"/>
                <a:cs typeface="Arial" panose="020B0604020202020204" pitchFamily="34" charset="0"/>
              </a:rPr>
              <a:t>je ideální pro lokální 3D obrábění a jako doplněk 2D frézování</a:t>
            </a:r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59BB1794-C3F8-43B3-AFA4-726C495F26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2420888"/>
            <a:ext cx="3348372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02815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novrat">
  <a:themeElements>
    <a:clrScheme name="Slnovrat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lnovrat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novrat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3053</TotalTime>
  <Words>1230</Words>
  <Application>Microsoft Office PowerPoint</Application>
  <PresentationFormat>Předvádění na obrazovce (4:3)</PresentationFormat>
  <Paragraphs>104</Paragraphs>
  <Slides>14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14</vt:i4>
      </vt:variant>
    </vt:vector>
  </HeadingPairs>
  <TitlesOfParts>
    <vt:vector size="20" baseType="lpstr">
      <vt:lpstr>Arial</vt:lpstr>
      <vt:lpstr>Calibri</vt:lpstr>
      <vt:lpstr>Gill Sans MT</vt:lpstr>
      <vt:lpstr>Verdana</vt:lpstr>
      <vt:lpstr>Wingdings 2</vt:lpstr>
      <vt:lpstr>Slnovrat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  <vt:lpstr>CNC 3-osé obrábění – SolidCAM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Robotické systémy</dc:title>
  <dc:creator>VS</dc:creator>
  <cp:lastModifiedBy>Kučera Miroslav, RNDr.</cp:lastModifiedBy>
  <cp:revision>136</cp:revision>
  <cp:lastPrinted>2022-07-20T06:35:38Z</cp:lastPrinted>
  <dcterms:created xsi:type="dcterms:W3CDTF">2012-10-16T05:10:50Z</dcterms:created>
  <dcterms:modified xsi:type="dcterms:W3CDTF">2022-07-20T11:15:14Z</dcterms:modified>
</cp:coreProperties>
</file>