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94" r:id="rId4"/>
    <p:sldId id="296" r:id="rId5"/>
    <p:sldId id="295" r:id="rId6"/>
    <p:sldId id="293" r:id="rId7"/>
    <p:sldId id="297" r:id="rId8"/>
    <p:sldId id="298" r:id="rId9"/>
    <p:sldId id="299" r:id="rId10"/>
    <p:sldId id="301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C97F0-C333-415F-9837-3D0B9D72090E}" type="datetimeFigureOut">
              <a:rPr lang="cs-CZ" smtClean="0"/>
              <a:t>20.07.2022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A6971-52D4-4F99-B512-BBD3348A3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6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A6971-52D4-4F99-B512-BBD3348A383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215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A6971-52D4-4F99-B512-BBD3348A383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536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A6971-52D4-4F99-B512-BBD3348A383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344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A6971-52D4-4F99-B512-BBD3348A383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22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7406640" cy="3888432"/>
          </a:xfrm>
        </p:spPr>
        <p:txBody>
          <a:bodyPr>
            <a:normAutofit/>
          </a:bodyPr>
          <a:lstStyle/>
          <a:p>
            <a:pPr algn="ctr"/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 3-osé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obrábění</a:t>
            </a: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SLV EDU školní frézka</a:t>
            </a:r>
          </a:p>
        </p:txBody>
      </p:sp>
    </p:spTree>
    <p:extLst>
      <p:ext uri="{BB962C8B-B14F-4D97-AF65-F5344CB8AC3E}">
        <p14:creationId xmlns:p14="http://schemas.microsoft.com/office/powerpoint/2010/main" val="413271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37194" y="3284984"/>
            <a:ext cx="3784464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101" y="1274708"/>
            <a:ext cx="3419113" cy="455474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89EE610-DBF6-4D4F-8939-636D3663B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18160"/>
              </p:ext>
            </p:extLst>
          </p:nvPr>
        </p:nvGraphicFramePr>
        <p:xfrm>
          <a:off x="4067944" y="1451950"/>
          <a:ext cx="1704550" cy="42062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097924267"/>
                    </a:ext>
                  </a:extLst>
                </a:gridCol>
                <a:gridCol w="748135">
                  <a:extLst>
                    <a:ext uri="{9D8B030D-6E8A-4147-A177-3AD203B41FA5}">
                      <a16:colId xmlns:a16="http://schemas.microsoft.com/office/drawing/2014/main" val="925403550"/>
                    </a:ext>
                  </a:extLst>
                </a:gridCol>
                <a:gridCol w="748135">
                  <a:extLst>
                    <a:ext uri="{9D8B030D-6E8A-4147-A177-3AD203B41FA5}">
                      <a16:colId xmlns:a16="http://schemas.microsoft.com/office/drawing/2014/main" val="3771914089"/>
                    </a:ext>
                  </a:extLst>
                </a:gridCol>
              </a:tblGrid>
              <a:tr h="276138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73965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112335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801030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854290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57914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985987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pl-PL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270775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09452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587590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216659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25807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381735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530894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6659"/>
                  </a:ext>
                </a:extLst>
              </a:tr>
              <a:tr h="207103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18749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6C502C40-441E-4DC4-856D-BCE46C4DEDF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686524"/>
            <a:ext cx="5731510" cy="654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488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784464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Stroj SLV EDU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univerzální frézka určená pro obrábění široké škály materiálů od dřeva přes plasty, kompozity až po Al slitiny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najde uplatnění ve výukovém odvětví, prototypových dílnách, u výrobců elektroniky pro obrábění tištěných spojů, obrábění forem a modelového zařízení</a:t>
            </a:r>
          </a:p>
          <a:p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75" y="1589218"/>
            <a:ext cx="3419113" cy="45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94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280408" cy="4562802"/>
          </a:xfrm>
        </p:spPr>
        <p:txBody>
          <a:bodyPr>
            <a:normAutofit/>
          </a:bodyPr>
          <a:lstStyle/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má vysokootáčkové vřeteno IMT s pneumatickým uvolněním nástroje s kuželovou dutinou ISO20/ER16, které umožňují upnutí nástrojů až do průměru 10 mm</a:t>
            </a: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38F3F1D-108F-43B4-84E2-8E97326CF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56793"/>
            <a:ext cx="3096344" cy="206423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DD81E3A7-1FEB-4CCF-B2DC-58DA98FF5705}"/>
              </a:ext>
            </a:extLst>
          </p:cNvPr>
          <p:cNvSpPr txBox="1"/>
          <p:nvPr/>
        </p:nvSpPr>
        <p:spPr>
          <a:xfrm>
            <a:off x="1411933" y="1478126"/>
            <a:ext cx="4572000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Stroj SLV EDU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3A72C4A7-24DB-4761-A53D-5C0E1347B6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633" y="4005064"/>
            <a:ext cx="3063783" cy="204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6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352416" cy="5040560"/>
          </a:xfrm>
        </p:spPr>
        <p:txBody>
          <a:bodyPr>
            <a:normAutofit fontScale="92500" lnSpcReduction="10000"/>
          </a:bodyPr>
          <a:lstStyle/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má automatický zásobník nástrojů ATCH-9, který výrazně zproduktivní obráběcí proces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má velmi pokročilý TOOL MANAGER, který umožňuje nejen používání nástrojů osazených v zásobníku, ale také ručních nástrojů a to v libovolné kombinaci</a:t>
            </a: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Má pracovní stůl opatřený upínacími otvory M8 v rastru 50 x 50 mm s osazením pro zarážky umožňuje variabilní upnutí libovolného obrobku nebo upínače</a:t>
            </a:r>
            <a:endParaRPr lang="sk-SK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81E3A7-1FEB-4CCF-B2DC-58DA98FF5705}"/>
              </a:ext>
            </a:extLst>
          </p:cNvPr>
          <p:cNvSpPr txBox="1"/>
          <p:nvPr/>
        </p:nvSpPr>
        <p:spPr>
          <a:xfrm>
            <a:off x="1435608" y="16288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Stroj SLV EDU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EE93F1C-9E06-4977-B6DC-45A2668DC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046" y="2757588"/>
            <a:ext cx="3707417" cy="247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519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352416" cy="5040560"/>
          </a:xfrm>
        </p:spPr>
        <p:txBody>
          <a:bodyPr>
            <a:normAutofit fontScale="92500" lnSpcReduction="10000"/>
          </a:bodyPr>
          <a:lstStyle/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má řídicí systém Arem Pro s ručním kolečkem poskytující uživateli intuitivní ovládání a mnoho obslužných funkcí, které výrazně usnadňují seřízení stroje před samotným obráběním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má možnost přepínání do mnoha světových jazyků (např. EN, D, F, I, SP, RU, CZ, PL, FI aj.)</a:t>
            </a:r>
          </a:p>
          <a:p>
            <a:r>
              <a:rPr lang="sk-SK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https://www.cncstroj.cz/userfiles/file/SLV%20EDU%20ke%20sta%C5%BEen%C3%AD/%C5%98%C3%ADdic%C3%AD%20syst%C3%A9m%20n%C3%A1vod%20Arem%20Pro.pdf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81E3A7-1FEB-4CCF-B2DC-58DA98FF5705}"/>
              </a:ext>
            </a:extLst>
          </p:cNvPr>
          <p:cNvSpPr txBox="1"/>
          <p:nvPr/>
        </p:nvSpPr>
        <p:spPr>
          <a:xfrm>
            <a:off x="1331640" y="1196752"/>
            <a:ext cx="4572000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Stroj SLV EDU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63B48-083F-4753-B575-12F14D893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20888"/>
            <a:ext cx="345638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2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784464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Stroj SLV EDU – technická data</a:t>
            </a: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75" y="1589218"/>
            <a:ext cx="3419113" cy="455474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89EE610-DBF6-4D4F-8939-636D3663B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20440"/>
              </p:ext>
            </p:extLst>
          </p:nvPr>
        </p:nvGraphicFramePr>
        <p:xfrm>
          <a:off x="1547664" y="1451950"/>
          <a:ext cx="4111346" cy="4509191"/>
        </p:xfrm>
        <a:graphic>
          <a:graphicData uri="http://schemas.openxmlformats.org/drawingml/2006/table">
            <a:tbl>
              <a:tblPr/>
              <a:tblGrid>
                <a:gridCol w="1608044">
                  <a:extLst>
                    <a:ext uri="{9D8B030D-6E8A-4147-A177-3AD203B41FA5}">
                      <a16:colId xmlns:a16="http://schemas.microsoft.com/office/drawing/2014/main" val="1097924267"/>
                    </a:ext>
                  </a:extLst>
                </a:gridCol>
                <a:gridCol w="1251651">
                  <a:extLst>
                    <a:ext uri="{9D8B030D-6E8A-4147-A177-3AD203B41FA5}">
                      <a16:colId xmlns:a16="http://schemas.microsoft.com/office/drawing/2014/main" val="925403550"/>
                    </a:ext>
                  </a:extLst>
                </a:gridCol>
                <a:gridCol w="1251651">
                  <a:extLst>
                    <a:ext uri="{9D8B030D-6E8A-4147-A177-3AD203B41FA5}">
                      <a16:colId xmlns:a16="http://schemas.microsoft.com/office/drawing/2014/main" val="3771914089"/>
                    </a:ext>
                  </a:extLst>
                </a:gridCol>
              </a:tblGrid>
              <a:tr h="371506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73965"/>
                  </a:ext>
                </a:extLst>
              </a:tr>
              <a:tr h="297205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Servomotory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</a:t>
                      </a:r>
                      <a:r>
                        <a:rPr lang="cs-CZ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Drives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112335"/>
                  </a:ext>
                </a:extLst>
              </a:tr>
              <a:tr h="24767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18749"/>
                  </a:ext>
                </a:extLst>
              </a:tr>
              <a:tr h="24767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924959"/>
                  </a:ext>
                </a:extLst>
              </a:tr>
              <a:tr h="24767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15481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Rozsah pojezdu</a:t>
                      </a:r>
                      <a:b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678628"/>
                  </a:ext>
                </a:extLst>
              </a:tr>
              <a:tr h="247671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X - sáně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299364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Y - příčník</a:t>
                      </a:r>
                      <a:b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959086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 Z - vřeteník</a:t>
                      </a:r>
                      <a:b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005700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Pracovní stůl</a:t>
                      </a:r>
                      <a:b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910589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Rozměry</a:t>
                      </a:r>
                      <a:b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 x 400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645839"/>
                  </a:ext>
                </a:extLst>
              </a:tr>
              <a:tr h="3715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Upínací systém</a:t>
                      </a:r>
                      <a:b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Závit M8 v rastru 50 x 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1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12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4216512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Stroj SLV EDU – technická data</a:t>
            </a: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75" y="1589218"/>
            <a:ext cx="3419113" cy="455474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89EE610-DBF6-4D4F-8939-636D3663B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91813"/>
              </p:ext>
            </p:extLst>
          </p:nvPr>
        </p:nvGraphicFramePr>
        <p:xfrm>
          <a:off x="1547664" y="1451950"/>
          <a:ext cx="4680519" cy="3766272"/>
        </p:xfrm>
        <a:graphic>
          <a:graphicData uri="http://schemas.openxmlformats.org/drawingml/2006/table">
            <a:tbl>
              <a:tblPr/>
              <a:tblGrid>
                <a:gridCol w="1830661">
                  <a:extLst>
                    <a:ext uri="{9D8B030D-6E8A-4147-A177-3AD203B41FA5}">
                      <a16:colId xmlns:a16="http://schemas.microsoft.com/office/drawing/2014/main" val="1097924267"/>
                    </a:ext>
                  </a:extLst>
                </a:gridCol>
                <a:gridCol w="1424929">
                  <a:extLst>
                    <a:ext uri="{9D8B030D-6E8A-4147-A177-3AD203B41FA5}">
                      <a16:colId xmlns:a16="http://schemas.microsoft.com/office/drawing/2014/main" val="925403550"/>
                    </a:ext>
                  </a:extLst>
                </a:gridCol>
                <a:gridCol w="1424929">
                  <a:extLst>
                    <a:ext uri="{9D8B030D-6E8A-4147-A177-3AD203B41FA5}">
                      <a16:colId xmlns:a16="http://schemas.microsoft.com/office/drawing/2014/main" val="3771914089"/>
                    </a:ext>
                  </a:extLst>
                </a:gridCol>
              </a:tblGrid>
              <a:tr h="282936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73965"/>
                  </a:ext>
                </a:extLst>
              </a:tr>
              <a:tr h="282936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Polotovar -obrobek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112335"/>
                  </a:ext>
                </a:extLst>
              </a:tr>
              <a:tr h="28293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 polotovaru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 slitiny, plast, umělé dřevo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632681"/>
                  </a:ext>
                </a:extLst>
              </a:tr>
              <a:tr h="28293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Maximální rozměr polotovaru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x 350 x 160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0714"/>
                  </a:ext>
                </a:extLst>
              </a:tr>
              <a:tr h="282936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Vřeteno IMT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464567"/>
                  </a:ext>
                </a:extLst>
              </a:tr>
              <a:tr h="235780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Upínací rozhraní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Upínací kužel ISO20 / BT20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959086"/>
                  </a:ext>
                </a:extLst>
              </a:tr>
              <a:tr h="235780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Výkon (S1 - 100%) / (S6 - 40%)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 / 2,5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005700"/>
                  </a:ext>
                </a:extLst>
              </a:tr>
              <a:tr h="235780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Rozsah otáček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100 - 24 000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</a:t>
                      </a:r>
                      <a:r>
                        <a:rPr lang="cs-CZ" sz="1200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910589"/>
                  </a:ext>
                </a:extLst>
              </a:tr>
              <a:tr h="235780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Kroutící moment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645839"/>
                  </a:ext>
                </a:extLst>
              </a:tr>
              <a:tr h="235780">
                <a:tc>
                  <a:txBody>
                    <a:bodyPr/>
                    <a:lstStyle/>
                    <a:p>
                      <a:r>
                        <a:rPr lang="nb-NO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/ Max vzálenost vřetene od stolu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/ 250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1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0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784464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Stroj SLV EDU – technická data</a:t>
            </a: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75" y="1589218"/>
            <a:ext cx="3419113" cy="455474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89EE610-DBF6-4D4F-8939-636D3663B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51365"/>
              </p:ext>
            </p:extLst>
          </p:nvPr>
        </p:nvGraphicFramePr>
        <p:xfrm>
          <a:off x="1547665" y="1451950"/>
          <a:ext cx="4176464" cy="4957740"/>
        </p:xfrm>
        <a:graphic>
          <a:graphicData uri="http://schemas.openxmlformats.org/drawingml/2006/table">
            <a:tbl>
              <a:tblPr/>
              <a:tblGrid>
                <a:gridCol w="2029642">
                  <a:extLst>
                    <a:ext uri="{9D8B030D-6E8A-4147-A177-3AD203B41FA5}">
                      <a16:colId xmlns:a16="http://schemas.microsoft.com/office/drawing/2014/main" val="1097924267"/>
                    </a:ext>
                  </a:extLst>
                </a:gridCol>
                <a:gridCol w="1073411">
                  <a:extLst>
                    <a:ext uri="{9D8B030D-6E8A-4147-A177-3AD203B41FA5}">
                      <a16:colId xmlns:a16="http://schemas.microsoft.com/office/drawing/2014/main" val="925403550"/>
                    </a:ext>
                  </a:extLst>
                </a:gridCol>
                <a:gridCol w="1073411">
                  <a:extLst>
                    <a:ext uri="{9D8B030D-6E8A-4147-A177-3AD203B41FA5}">
                      <a16:colId xmlns:a16="http://schemas.microsoft.com/office/drawing/2014/main" val="3771914089"/>
                    </a:ext>
                  </a:extLst>
                </a:gridCol>
              </a:tblGrid>
              <a:tr h="294606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73965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Zásobník nástrojů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ATCH - 9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112335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nástrojových lůžek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801030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Posuvy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854290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Pracovní posuv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0 - 20 000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mm/min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57914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Rychloposuv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0 - 20 000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mm/min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985987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Přesnost</a:t>
                      </a: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270775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Odměřovací systém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absolutní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09452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Opakovatelná přesnost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+/- 0,005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587590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Geometrická přesnost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+/- 0,05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216659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cs-CZ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Rozměry a hmotnosti</a:t>
                      </a:r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25807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Rozměry stroje základní (V x Š x H)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x 770 x 940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381735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Rozměry stroje přepravní (V x Š x H)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2050 x 1510 x 1200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530894"/>
                  </a:ext>
                </a:extLst>
              </a:tr>
              <a:tr h="294606">
                <a:tc>
                  <a:txBody>
                    <a:bodyPr/>
                    <a:lstStyle/>
                    <a:p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Rozměry stroje s doplňky (V x Š x H)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x 1510 x 940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6659"/>
                  </a:ext>
                </a:extLst>
              </a:tr>
              <a:tr h="220955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Hmotnost stroje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18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69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sk-SK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784464" cy="475252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Stroj SLV EDU – technická data</a:t>
            </a:r>
          </a:p>
          <a:p>
            <a:pPr marL="82296" indent="0">
              <a:buNone/>
            </a:pP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173562-3604-4326-AB12-1034D6718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75" y="1589218"/>
            <a:ext cx="3419113" cy="4554747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89EE610-DBF6-4D4F-8939-636D3663B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959284"/>
              </p:ext>
            </p:extLst>
          </p:nvPr>
        </p:nvGraphicFramePr>
        <p:xfrm>
          <a:off x="1547665" y="1451950"/>
          <a:ext cx="4176464" cy="5303520"/>
        </p:xfrm>
        <a:graphic>
          <a:graphicData uri="http://schemas.openxmlformats.org/drawingml/2006/table">
            <a:tbl>
              <a:tblPr/>
              <a:tblGrid>
                <a:gridCol w="2029642">
                  <a:extLst>
                    <a:ext uri="{9D8B030D-6E8A-4147-A177-3AD203B41FA5}">
                      <a16:colId xmlns:a16="http://schemas.microsoft.com/office/drawing/2014/main" val="1097924267"/>
                    </a:ext>
                  </a:extLst>
                </a:gridCol>
                <a:gridCol w="1073411">
                  <a:extLst>
                    <a:ext uri="{9D8B030D-6E8A-4147-A177-3AD203B41FA5}">
                      <a16:colId xmlns:a16="http://schemas.microsoft.com/office/drawing/2014/main" val="925403550"/>
                    </a:ext>
                  </a:extLst>
                </a:gridCol>
                <a:gridCol w="1073411">
                  <a:extLst>
                    <a:ext uri="{9D8B030D-6E8A-4147-A177-3AD203B41FA5}">
                      <a16:colId xmlns:a16="http://schemas.microsoft.com/office/drawing/2014/main" val="3771914089"/>
                    </a:ext>
                  </a:extLst>
                </a:gridCol>
              </a:tblGrid>
              <a:tr h="287563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73965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b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Připojení na el. síť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112335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Napájení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230 / 50 (60)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 / Hz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801030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Příkon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854290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Jištění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57914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r>
                        <a:rPr lang="cs-CZ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Přípojení</a:t>
                      </a:r>
                      <a:r>
                        <a:rPr lang="cs-C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tlakový vzduch</a:t>
                      </a:r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985987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Požadovaný tlak vzduchu na vstup do stroje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6 - 10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270775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Požadavky na stlačený vzduch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suchý a filtrovaný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09452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Kolísání tlaku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+/- 10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587590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vzduchu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l/min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216659"/>
                  </a:ext>
                </a:extLst>
              </a:tr>
              <a:tr h="359454"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Připojovací šroubení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rychlospojka 1/8"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25807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381735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530894"/>
                  </a:ext>
                </a:extLst>
              </a:tr>
              <a:tr h="231621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6659"/>
                  </a:ext>
                </a:extLst>
              </a:tr>
              <a:tr h="215672"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18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1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2747</TotalTime>
  <Words>610</Words>
  <Application>Microsoft Office PowerPoint</Application>
  <PresentationFormat>Předvádění na obrazovce (4:3)</PresentationFormat>
  <Paragraphs>170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Verdana</vt:lpstr>
      <vt:lpstr>Wingdings 2</vt:lpstr>
      <vt:lpstr>Slnovrat</vt:lpstr>
      <vt:lpstr>CNC 3-osé obrábění – SLV EDU školní frézka</vt:lpstr>
      <vt:lpstr>Základní informace</vt:lpstr>
      <vt:lpstr>Základní informace</vt:lpstr>
      <vt:lpstr>Základní informace</vt:lpstr>
      <vt:lpstr>Základní informace</vt:lpstr>
      <vt:lpstr>Základní informace</vt:lpstr>
      <vt:lpstr>Základní informace</vt:lpstr>
      <vt:lpstr>Základní informace</vt:lpstr>
      <vt:lpstr>Základní informace</vt:lpstr>
      <vt:lpstr>Základní informace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Robotické systémy</dc:title>
  <dc:creator>VS</dc:creator>
  <cp:lastModifiedBy>Kučera Miroslav, RNDr.</cp:lastModifiedBy>
  <cp:revision>85</cp:revision>
  <dcterms:created xsi:type="dcterms:W3CDTF">2012-10-16T05:10:50Z</dcterms:created>
  <dcterms:modified xsi:type="dcterms:W3CDTF">2022-07-20T11:14:12Z</dcterms:modified>
</cp:coreProperties>
</file>